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4"/>
  </p:sldMasterIdLst>
  <p:sldIdLst>
    <p:sldId id="256" r:id="rId5"/>
    <p:sldId id="283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AE1381-AF0A-4733-B14B-621DED7C8376}" v="4" dt="2026-04-14T09:39:22.2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78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nus Grankvist (Golf)" userId="0c54ed39-0b0a-4632-afd7-f0b2e436e3c2" providerId="ADAL" clId="{F6D15A76-4520-40A4-9C78-6FD988DE4966}"/>
    <pc:docChg chg="modSld">
      <pc:chgData name="Magnus Grankvist (Golf)" userId="0c54ed39-0b0a-4632-afd7-f0b2e436e3c2" providerId="ADAL" clId="{F6D15A76-4520-40A4-9C78-6FD988DE4966}" dt="2026-03-26T12:42:46.952" v="32" actId="20577"/>
      <pc:docMkLst>
        <pc:docMk/>
      </pc:docMkLst>
      <pc:sldChg chg="modSp mod">
        <pc:chgData name="Magnus Grankvist (Golf)" userId="0c54ed39-0b0a-4632-afd7-f0b2e436e3c2" providerId="ADAL" clId="{F6D15A76-4520-40A4-9C78-6FD988DE4966}" dt="2026-03-26T12:17:35.097" v="14" actId="20577"/>
        <pc:sldMkLst>
          <pc:docMk/>
          <pc:sldMk cId="1246216878" sldId="260"/>
        </pc:sldMkLst>
        <pc:spChg chg="mod">
          <ac:chgData name="Magnus Grankvist (Golf)" userId="0c54ed39-0b0a-4632-afd7-f0b2e436e3c2" providerId="ADAL" clId="{F6D15A76-4520-40A4-9C78-6FD988DE4966}" dt="2026-03-26T12:17:35.097" v="14" actId="20577"/>
          <ac:spMkLst>
            <pc:docMk/>
            <pc:sldMk cId="1246216878" sldId="260"/>
            <ac:spMk id="7" creationId="{00000000-0000-0000-0000-000000000000}"/>
          </ac:spMkLst>
        </pc:spChg>
      </pc:sldChg>
      <pc:sldChg chg="modSp mod">
        <pc:chgData name="Magnus Grankvist (Golf)" userId="0c54ed39-0b0a-4632-afd7-f0b2e436e3c2" providerId="ADAL" clId="{F6D15A76-4520-40A4-9C78-6FD988DE4966}" dt="2026-03-26T12:42:46.952" v="32" actId="20577"/>
        <pc:sldMkLst>
          <pc:docMk/>
          <pc:sldMk cId="1978497817" sldId="268"/>
        </pc:sldMkLst>
        <pc:spChg chg="mod">
          <ac:chgData name="Magnus Grankvist (Golf)" userId="0c54ed39-0b0a-4632-afd7-f0b2e436e3c2" providerId="ADAL" clId="{F6D15A76-4520-40A4-9C78-6FD988DE4966}" dt="2026-03-26T12:42:46.952" v="32" actId="20577"/>
          <ac:spMkLst>
            <pc:docMk/>
            <pc:sldMk cId="1978497817" sldId="268"/>
            <ac:spMk id="7" creationId="{00000000-0000-0000-0000-000000000000}"/>
          </ac:spMkLst>
        </pc:spChg>
      </pc:sldChg>
    </pc:docChg>
  </pc:docChgLst>
  <pc:docChgLst>
    <pc:chgData name="Susanne Persson (Golf)" userId="5600065e-9885-4292-a9e2-69dd8fe708d7" providerId="ADAL" clId="{35B6283C-40D8-44BD-8253-B59D4CD353A6}"/>
    <pc:docChg chg="custSel modSld modMainMaster">
      <pc:chgData name="Susanne Persson (Golf)" userId="5600065e-9885-4292-a9e2-69dd8fe708d7" providerId="ADAL" clId="{35B6283C-40D8-44BD-8253-B59D4CD353A6}" dt="2026-04-14T09:40:16.223" v="12" actId="478"/>
      <pc:docMkLst>
        <pc:docMk/>
      </pc:docMkLst>
      <pc:sldChg chg="modSp mod">
        <pc:chgData name="Susanne Persson (Golf)" userId="5600065e-9885-4292-a9e2-69dd8fe708d7" providerId="ADAL" clId="{35B6283C-40D8-44BD-8253-B59D4CD353A6}" dt="2026-04-14T09:39:22.203" v="3" actId="20577"/>
        <pc:sldMkLst>
          <pc:docMk/>
          <pc:sldMk cId="2772319951" sldId="257"/>
        </pc:sldMkLst>
        <pc:spChg chg="mod">
          <ac:chgData name="Susanne Persson (Golf)" userId="5600065e-9885-4292-a9e2-69dd8fe708d7" providerId="ADAL" clId="{35B6283C-40D8-44BD-8253-B59D4CD353A6}" dt="2026-04-14T09:39:22.203" v="3" actId="20577"/>
          <ac:spMkLst>
            <pc:docMk/>
            <pc:sldMk cId="2772319951" sldId="257"/>
            <ac:spMk id="7" creationId="{00000000-0000-0000-0000-000000000000}"/>
          </ac:spMkLst>
        </pc:spChg>
      </pc:sldChg>
      <pc:sldMasterChg chg="modSldLayout">
        <pc:chgData name="Susanne Persson (Golf)" userId="5600065e-9885-4292-a9e2-69dd8fe708d7" providerId="ADAL" clId="{35B6283C-40D8-44BD-8253-B59D4CD353A6}" dt="2026-04-14T09:40:16.223" v="12" actId="478"/>
        <pc:sldMasterMkLst>
          <pc:docMk/>
          <pc:sldMasterMk cId="1025550747" sldId="2147483671"/>
        </pc:sldMasterMkLst>
        <pc:sldLayoutChg chg="delSp mod">
          <pc:chgData name="Susanne Persson (Golf)" userId="5600065e-9885-4292-a9e2-69dd8fe708d7" providerId="ADAL" clId="{35B6283C-40D8-44BD-8253-B59D4CD353A6}" dt="2026-04-14T09:39:54.885" v="4" actId="478"/>
          <pc:sldLayoutMkLst>
            <pc:docMk/>
            <pc:sldMasterMk cId="1025550747" sldId="2147483671"/>
            <pc:sldLayoutMk cId="3815195708" sldId="2147483672"/>
          </pc:sldLayoutMkLst>
          <pc:picChg chg="del">
            <ac:chgData name="Susanne Persson (Golf)" userId="5600065e-9885-4292-a9e2-69dd8fe708d7" providerId="ADAL" clId="{35B6283C-40D8-44BD-8253-B59D4CD353A6}" dt="2026-04-14T09:39:54.885" v="4" actId="478"/>
            <ac:picMkLst>
              <pc:docMk/>
              <pc:sldMasterMk cId="1025550747" sldId="2147483671"/>
              <pc:sldLayoutMk cId="3815195708" sldId="2147483672"/>
              <ac:picMk id="7" creationId="{00000000-0000-0000-0000-000000000000}"/>
            </ac:picMkLst>
          </pc:picChg>
        </pc:sldLayoutChg>
        <pc:sldLayoutChg chg="delSp mod">
          <pc:chgData name="Susanne Persson (Golf)" userId="5600065e-9885-4292-a9e2-69dd8fe708d7" providerId="ADAL" clId="{35B6283C-40D8-44BD-8253-B59D4CD353A6}" dt="2026-04-14T09:39:57.231" v="5" actId="478"/>
          <pc:sldLayoutMkLst>
            <pc:docMk/>
            <pc:sldMasterMk cId="1025550747" sldId="2147483671"/>
            <pc:sldLayoutMk cId="1219209176" sldId="2147483673"/>
          </pc:sldLayoutMkLst>
          <pc:picChg chg="del">
            <ac:chgData name="Susanne Persson (Golf)" userId="5600065e-9885-4292-a9e2-69dd8fe708d7" providerId="ADAL" clId="{35B6283C-40D8-44BD-8253-B59D4CD353A6}" dt="2026-04-14T09:39:57.231" v="5" actId="478"/>
            <ac:picMkLst>
              <pc:docMk/>
              <pc:sldMasterMk cId="1025550747" sldId="2147483671"/>
              <pc:sldLayoutMk cId="1219209176" sldId="2147483673"/>
              <ac:picMk id="7" creationId="{00000000-0000-0000-0000-000000000000}"/>
            </ac:picMkLst>
          </pc:picChg>
        </pc:sldLayoutChg>
        <pc:sldLayoutChg chg="delSp mod">
          <pc:chgData name="Susanne Persson (Golf)" userId="5600065e-9885-4292-a9e2-69dd8fe708d7" providerId="ADAL" clId="{35B6283C-40D8-44BD-8253-B59D4CD353A6}" dt="2026-04-14T09:39:58.815" v="6" actId="478"/>
          <pc:sldLayoutMkLst>
            <pc:docMk/>
            <pc:sldMasterMk cId="1025550747" sldId="2147483671"/>
            <pc:sldLayoutMk cId="910585991" sldId="2147483674"/>
          </pc:sldLayoutMkLst>
          <pc:picChg chg="del">
            <ac:chgData name="Susanne Persson (Golf)" userId="5600065e-9885-4292-a9e2-69dd8fe708d7" providerId="ADAL" clId="{35B6283C-40D8-44BD-8253-B59D4CD353A6}" dt="2026-04-14T09:39:58.815" v="6" actId="478"/>
            <ac:picMkLst>
              <pc:docMk/>
              <pc:sldMasterMk cId="1025550747" sldId="2147483671"/>
              <pc:sldLayoutMk cId="910585991" sldId="2147483674"/>
              <ac:picMk id="7" creationId="{00000000-0000-0000-0000-000000000000}"/>
            </ac:picMkLst>
          </pc:picChg>
        </pc:sldLayoutChg>
        <pc:sldLayoutChg chg="delSp mod">
          <pc:chgData name="Susanne Persson (Golf)" userId="5600065e-9885-4292-a9e2-69dd8fe708d7" providerId="ADAL" clId="{35B6283C-40D8-44BD-8253-B59D4CD353A6}" dt="2026-04-14T09:40:04.639" v="7" actId="478"/>
          <pc:sldLayoutMkLst>
            <pc:docMk/>
            <pc:sldMasterMk cId="1025550747" sldId="2147483671"/>
            <pc:sldLayoutMk cId="2675056606" sldId="2147483676"/>
          </pc:sldLayoutMkLst>
          <pc:picChg chg="del">
            <ac:chgData name="Susanne Persson (Golf)" userId="5600065e-9885-4292-a9e2-69dd8fe708d7" providerId="ADAL" clId="{35B6283C-40D8-44BD-8253-B59D4CD353A6}" dt="2026-04-14T09:40:04.639" v="7" actId="478"/>
            <ac:picMkLst>
              <pc:docMk/>
              <pc:sldMasterMk cId="1025550747" sldId="2147483671"/>
              <pc:sldLayoutMk cId="2675056606" sldId="2147483676"/>
              <ac:picMk id="10" creationId="{00000000-0000-0000-0000-000000000000}"/>
            </ac:picMkLst>
          </pc:picChg>
        </pc:sldLayoutChg>
        <pc:sldLayoutChg chg="delSp mod">
          <pc:chgData name="Susanne Persson (Golf)" userId="5600065e-9885-4292-a9e2-69dd8fe708d7" providerId="ADAL" clId="{35B6283C-40D8-44BD-8253-B59D4CD353A6}" dt="2026-04-14T09:40:08.712" v="9" actId="478"/>
          <pc:sldLayoutMkLst>
            <pc:docMk/>
            <pc:sldMasterMk cId="1025550747" sldId="2147483671"/>
            <pc:sldLayoutMk cId="2074319476" sldId="2147483677"/>
          </pc:sldLayoutMkLst>
          <pc:picChg chg="del">
            <ac:chgData name="Susanne Persson (Golf)" userId="5600065e-9885-4292-a9e2-69dd8fe708d7" providerId="ADAL" clId="{35B6283C-40D8-44BD-8253-B59D4CD353A6}" dt="2026-04-14T09:40:08.712" v="9" actId="478"/>
            <ac:picMkLst>
              <pc:docMk/>
              <pc:sldMasterMk cId="1025550747" sldId="2147483671"/>
              <pc:sldLayoutMk cId="2074319476" sldId="2147483677"/>
              <ac:picMk id="6" creationId="{00000000-0000-0000-0000-000000000000}"/>
            </ac:picMkLst>
          </pc:picChg>
        </pc:sldLayoutChg>
        <pc:sldLayoutChg chg="delSp mod">
          <pc:chgData name="Susanne Persson (Golf)" userId="5600065e-9885-4292-a9e2-69dd8fe708d7" providerId="ADAL" clId="{35B6283C-40D8-44BD-8253-B59D4CD353A6}" dt="2026-04-14T09:40:07.095" v="8" actId="478"/>
          <pc:sldLayoutMkLst>
            <pc:docMk/>
            <pc:sldMasterMk cId="1025550747" sldId="2147483671"/>
            <pc:sldLayoutMk cId="822384322" sldId="2147483678"/>
          </pc:sldLayoutMkLst>
          <pc:picChg chg="del">
            <ac:chgData name="Susanne Persson (Golf)" userId="5600065e-9885-4292-a9e2-69dd8fe708d7" providerId="ADAL" clId="{35B6283C-40D8-44BD-8253-B59D4CD353A6}" dt="2026-04-14T09:40:07.095" v="8" actId="478"/>
            <ac:picMkLst>
              <pc:docMk/>
              <pc:sldMasterMk cId="1025550747" sldId="2147483671"/>
              <pc:sldLayoutMk cId="822384322" sldId="2147483678"/>
              <ac:picMk id="5" creationId="{00000000-0000-0000-0000-000000000000}"/>
            </ac:picMkLst>
          </pc:picChg>
        </pc:sldLayoutChg>
        <pc:sldLayoutChg chg="delSp mod">
          <pc:chgData name="Susanne Persson (Golf)" userId="5600065e-9885-4292-a9e2-69dd8fe708d7" providerId="ADAL" clId="{35B6283C-40D8-44BD-8253-B59D4CD353A6}" dt="2026-04-14T09:40:12.781" v="10" actId="478"/>
          <pc:sldLayoutMkLst>
            <pc:docMk/>
            <pc:sldMasterMk cId="1025550747" sldId="2147483671"/>
            <pc:sldLayoutMk cId="1845027242" sldId="2147483680"/>
          </pc:sldLayoutMkLst>
          <pc:picChg chg="del">
            <ac:chgData name="Susanne Persson (Golf)" userId="5600065e-9885-4292-a9e2-69dd8fe708d7" providerId="ADAL" clId="{35B6283C-40D8-44BD-8253-B59D4CD353A6}" dt="2026-04-14T09:40:12.781" v="10" actId="478"/>
            <ac:picMkLst>
              <pc:docMk/>
              <pc:sldMasterMk cId="1025550747" sldId="2147483671"/>
              <pc:sldLayoutMk cId="1845027242" sldId="2147483680"/>
              <ac:picMk id="8" creationId="{00000000-0000-0000-0000-000000000000}"/>
            </ac:picMkLst>
          </pc:picChg>
        </pc:sldLayoutChg>
        <pc:sldLayoutChg chg="delSp mod">
          <pc:chgData name="Susanne Persson (Golf)" userId="5600065e-9885-4292-a9e2-69dd8fe708d7" providerId="ADAL" clId="{35B6283C-40D8-44BD-8253-B59D4CD353A6}" dt="2026-04-14T09:40:14.848" v="11" actId="478"/>
          <pc:sldLayoutMkLst>
            <pc:docMk/>
            <pc:sldMasterMk cId="1025550747" sldId="2147483671"/>
            <pc:sldLayoutMk cId="548621839" sldId="2147483681"/>
          </pc:sldLayoutMkLst>
          <pc:picChg chg="del">
            <ac:chgData name="Susanne Persson (Golf)" userId="5600065e-9885-4292-a9e2-69dd8fe708d7" providerId="ADAL" clId="{35B6283C-40D8-44BD-8253-B59D4CD353A6}" dt="2026-04-14T09:40:14.848" v="11" actId="478"/>
            <ac:picMkLst>
              <pc:docMk/>
              <pc:sldMasterMk cId="1025550747" sldId="2147483671"/>
              <pc:sldLayoutMk cId="548621839" sldId="2147483681"/>
              <ac:picMk id="7" creationId="{00000000-0000-0000-0000-000000000000}"/>
            </ac:picMkLst>
          </pc:picChg>
        </pc:sldLayoutChg>
        <pc:sldLayoutChg chg="delSp mod">
          <pc:chgData name="Susanne Persson (Golf)" userId="5600065e-9885-4292-a9e2-69dd8fe708d7" providerId="ADAL" clId="{35B6283C-40D8-44BD-8253-B59D4CD353A6}" dt="2026-04-14T09:40:16.223" v="12" actId="478"/>
          <pc:sldLayoutMkLst>
            <pc:docMk/>
            <pc:sldMasterMk cId="1025550747" sldId="2147483671"/>
            <pc:sldLayoutMk cId="2607025787" sldId="2147483682"/>
          </pc:sldLayoutMkLst>
          <pc:picChg chg="del">
            <ac:chgData name="Susanne Persson (Golf)" userId="5600065e-9885-4292-a9e2-69dd8fe708d7" providerId="ADAL" clId="{35B6283C-40D8-44BD-8253-B59D4CD353A6}" dt="2026-04-14T09:40:16.223" v="12" actId="478"/>
            <ac:picMkLst>
              <pc:docMk/>
              <pc:sldMasterMk cId="1025550747" sldId="2147483671"/>
              <pc:sldLayoutMk cId="2607025787" sldId="2147483682"/>
              <ac:picMk id="7" creationId="{00000000-0000-0000-0000-000000000000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7FD44-1929-4897-99BA-308A7E572D3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52EBB-8980-470E-9593-55989C9AEEE1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 descr="SGF_LOGO_PMS_STA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88" y="5231676"/>
            <a:ext cx="1851000" cy="122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19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7FD44-1929-4897-99BA-308A7E572D3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52EBB-8980-470E-9593-55989C9AEEE1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 descr="SGF_LOGO_PMS_STA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88" y="5231676"/>
            <a:ext cx="1851000" cy="122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621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7FD44-1929-4897-99BA-308A7E572D3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52EBB-8980-470E-9593-55989C9AEEE1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 descr="SGF_LOGO_PMS_STA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88" y="5231676"/>
            <a:ext cx="1851000" cy="122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025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7FD44-1929-4897-99BA-308A7E572D3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52EBB-8980-470E-9593-55989C9AEEE1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 descr="SGF_LOGO_PMS_STA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88" y="5231676"/>
            <a:ext cx="1851000" cy="122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209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7FD44-1929-4897-99BA-308A7E572D3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52EBB-8980-470E-9593-55989C9AEEE1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 descr="SGF_LOGO_PMS_STA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88" y="5231676"/>
            <a:ext cx="1851000" cy="122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585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7FD44-1929-4897-99BA-308A7E572D3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52EBB-8980-470E-9593-55989C9AEE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8807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7FD44-1929-4897-99BA-308A7E572D3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52EBB-8980-470E-9593-55989C9AEEE1}" type="slidenum">
              <a:rPr lang="sv-SE" smtClean="0"/>
              <a:t>‹#›</a:t>
            </a:fld>
            <a:endParaRPr lang="sv-SE"/>
          </a:p>
        </p:txBody>
      </p:sp>
      <p:pic>
        <p:nvPicPr>
          <p:cNvPr id="11" name="Bildobjekt 10" descr="SGF_LOGO_PMS_STA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88" y="5231676"/>
            <a:ext cx="1851000" cy="122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056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7FD44-1929-4897-99BA-308A7E572D3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52EBB-8980-470E-9593-55989C9AEEE1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 descr="SGF_LOGO_PMS_STA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88" y="5231676"/>
            <a:ext cx="1851000" cy="122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319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7FD44-1929-4897-99BA-308A7E572D3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52EBB-8980-470E-9593-55989C9AEEE1}" type="slidenum">
              <a:rPr lang="sv-SE" smtClean="0"/>
              <a:t>‹#›</a:t>
            </a:fld>
            <a:endParaRPr lang="sv-SE"/>
          </a:p>
        </p:txBody>
      </p:sp>
      <p:pic>
        <p:nvPicPr>
          <p:cNvPr id="6" name="Bildobjekt 5" descr="SGF_LOGO_PMS_STA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88" y="5231676"/>
            <a:ext cx="1851000" cy="122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384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7FD44-1929-4897-99BA-308A7E572D3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52EBB-8980-470E-9593-55989C9AEE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5834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7FD44-1929-4897-99BA-308A7E572D3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52EBB-8980-470E-9593-55989C9AEEE1}" type="slidenum">
              <a:rPr lang="sv-SE" smtClean="0"/>
              <a:t>‹#›</a:t>
            </a:fld>
            <a:endParaRPr lang="sv-SE"/>
          </a:p>
        </p:txBody>
      </p:sp>
      <p:pic>
        <p:nvPicPr>
          <p:cNvPr id="9" name="Bildobjekt 8" descr="SGF_LOGO_PMS_STA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88" y="5231676"/>
            <a:ext cx="1851000" cy="122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027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7FD44-1929-4897-99BA-308A7E572D3F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52EBB-8980-470E-9593-55989C9AEEE1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 descr="SGF_LOGO_PMS_STA.eps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88" y="5231676"/>
            <a:ext cx="1851000" cy="122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550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ournytt.se/juniortavlingar" TargetMode="External"/><Relationship Id="rId2" Type="http://schemas.openxmlformats.org/officeDocument/2006/relationships/hyperlink" Target="https://klubb.golf.se/idrott/tavling/att-vara-tavlingsarrangor/bilagor-sgf-juniortavlingar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TD:s uppgifter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Ytterst ansvarig för genomförande av tävling</a:t>
            </a:r>
          </a:p>
          <a:p>
            <a:pPr marL="0" indent="0">
              <a:buNone/>
            </a:pPr>
            <a:r>
              <a:rPr lang="sv-SE" dirty="0"/>
              <a:t>Ansvarig för att tävlingen genomförs inom ramen för regelverken</a:t>
            </a:r>
          </a:p>
          <a:p>
            <a:pPr marL="0" indent="0">
              <a:buNone/>
            </a:pPr>
            <a:r>
              <a:rPr lang="sv-SE" dirty="0"/>
              <a:t>Säljare av juniortävlingar</a:t>
            </a:r>
          </a:p>
          <a:p>
            <a:pPr marL="0" indent="0">
              <a:buNone/>
            </a:pPr>
            <a:r>
              <a:rPr lang="sv-SE" dirty="0"/>
              <a:t>Skapa goda relationer med arrangörsklubben och dess funktionärer</a:t>
            </a:r>
          </a:p>
          <a:p>
            <a:pPr marL="0" indent="0">
              <a:buNone/>
            </a:pPr>
            <a:r>
              <a:rPr lang="sv-SE" dirty="0"/>
              <a:t>Göra deltagarna och </a:t>
            </a:r>
            <a:r>
              <a:rPr lang="sv-SE"/>
              <a:t>arrangörsklubben nöjda </a:t>
            </a:r>
            <a:r>
              <a:rPr lang="sv-SE" dirty="0"/>
              <a:t>med tävlingen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800685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Deltagarlistor och byten av spelplats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/>
          <a:lstStyle/>
          <a:p>
            <a:r>
              <a:rPr lang="sv-SE" dirty="0">
                <a:latin typeface="Calibri" panose="020F0502020204030204" pitchFamily="34" charset="0"/>
              </a:rPr>
              <a:t>Deltagarlistorna publiceras 1-2 dagar efter anmälningstidens utgång</a:t>
            </a:r>
          </a:p>
          <a:p>
            <a:r>
              <a:rPr lang="sv-SE" dirty="0">
                <a:latin typeface="Calibri" panose="020F0502020204030204" pitchFamily="34" charset="0"/>
              </a:rPr>
              <a:t>Namnen på WC ska TD lägga in i tävlingen snarast efter det att deltagarlistorna är publicerade</a:t>
            </a:r>
          </a:p>
          <a:p>
            <a:r>
              <a:rPr lang="sv-SE" dirty="0">
                <a:latin typeface="Calibri" panose="020F0502020204030204" pitchFamily="34" charset="0"/>
              </a:rPr>
              <a:t>En spelare kan byta spelplats endast under vissa förutsättningar, se manualen 1.2.3.3</a:t>
            </a:r>
          </a:p>
        </p:txBody>
      </p:sp>
    </p:spTree>
    <p:extLst>
      <p:ext uri="{BB962C8B-B14F-4D97-AF65-F5344CB8AC3E}">
        <p14:creationId xmlns:p14="http://schemas.microsoft.com/office/powerpoint/2010/main" val="3761027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Registrering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/>
          <a:lstStyle/>
          <a:p>
            <a:r>
              <a:rPr lang="sv-SE" dirty="0">
                <a:latin typeface="Calibri" panose="020F0502020204030204" pitchFamily="34" charset="0"/>
              </a:rPr>
              <a:t>För att en korrekt startlista ska kunna publiceras ska alla deltagare, </a:t>
            </a:r>
            <a:r>
              <a:rPr lang="sv-SE" dirty="0" err="1">
                <a:latin typeface="Calibri" panose="020F0502020204030204" pitchFamily="34" charset="0"/>
              </a:rPr>
              <a:t>inkl</a:t>
            </a:r>
            <a:r>
              <a:rPr lang="sv-SE" dirty="0">
                <a:latin typeface="Calibri" panose="020F0502020204030204" pitchFamily="34" charset="0"/>
              </a:rPr>
              <a:t> WC registrera sig (undantag div 3)– spelare som inte registrerat sig bör få delta om de kontaktar TD</a:t>
            </a:r>
          </a:p>
          <a:p>
            <a:r>
              <a:rPr lang="sv-SE" dirty="0">
                <a:latin typeface="Calibri" panose="020F0502020204030204" pitchFamily="34" charset="0"/>
              </a:rPr>
              <a:t>Registrering kan </a:t>
            </a:r>
            <a:r>
              <a:rPr lang="sv-SE" u="sng" dirty="0">
                <a:latin typeface="Calibri" panose="020F0502020204030204" pitchFamily="34" charset="0"/>
              </a:rPr>
              <a:t>enbart</a:t>
            </a:r>
            <a:r>
              <a:rPr lang="sv-SE" dirty="0">
                <a:latin typeface="Calibri" panose="020F0502020204030204" pitchFamily="34" charset="0"/>
              </a:rPr>
              <a:t> göras via Min Golf – ej via telefon</a:t>
            </a:r>
          </a:p>
          <a:p>
            <a:r>
              <a:rPr lang="sv-SE" dirty="0">
                <a:latin typeface="Calibri" panose="020F0502020204030204" pitchFamily="34" charset="0"/>
              </a:rPr>
              <a:t>Registreringstidens utgång är klockan 12.00 tre dagar före tävlingsstart</a:t>
            </a:r>
          </a:p>
          <a:p>
            <a:r>
              <a:rPr lang="sv-SE" dirty="0">
                <a:latin typeface="Calibri" panose="020F0502020204030204" pitchFamily="34" charset="0"/>
              </a:rPr>
              <a:t>Påminnelse om registrering skickar SGF:s Tävlingskansli ut cirka 24 timmar före registreringstidens utgång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28653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>
            <a:normAutofit fontScale="90000"/>
          </a:bodyPr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Administrering av reserver och efteranmälan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>
            <a:normAutofit/>
          </a:bodyPr>
          <a:lstStyle/>
          <a:p>
            <a:r>
              <a:rPr lang="sv-SE" dirty="0">
                <a:latin typeface="Calibri" panose="020F0502020204030204" pitchFamily="34" charset="0"/>
              </a:rPr>
              <a:t>Före registreringstidens utgång - av spelarna själva via Min Golf</a:t>
            </a:r>
          </a:p>
          <a:p>
            <a:r>
              <a:rPr lang="sv-SE" dirty="0">
                <a:latin typeface="Calibri" panose="020F0502020204030204" pitchFamily="34" charset="0"/>
              </a:rPr>
              <a:t>Efter registreringstidens utgång - av TD (1. Elit, 2.div 1, 3. div 2)</a:t>
            </a:r>
          </a:p>
          <a:p>
            <a:r>
              <a:rPr lang="sv-SE" dirty="0">
                <a:latin typeface="Calibri" panose="020F0502020204030204" pitchFamily="34" charset="0"/>
              </a:rPr>
              <a:t>Efteranmälan kan enbart ske genom formulär på hemsidan</a:t>
            </a:r>
          </a:p>
          <a:p>
            <a:r>
              <a:rPr lang="sv-SE" dirty="0">
                <a:latin typeface="Calibri" panose="020F0502020204030204" pitchFamily="34" charset="0"/>
              </a:rPr>
              <a:t>SGF:s Tävlingskansli administrerar efteranmälningar</a:t>
            </a:r>
          </a:p>
          <a:p>
            <a:r>
              <a:rPr lang="sv-SE" dirty="0">
                <a:latin typeface="Calibri" panose="020F0502020204030204" pitchFamily="34" charset="0"/>
              </a:rPr>
              <a:t>Tävlingsledningen får </a:t>
            </a:r>
            <a:r>
              <a:rPr lang="sv-SE" u="sng" dirty="0">
                <a:latin typeface="Calibri" panose="020F0502020204030204" pitchFamily="34" charset="0"/>
              </a:rPr>
              <a:t>aldrig</a:t>
            </a:r>
            <a:r>
              <a:rPr lang="sv-SE" dirty="0">
                <a:latin typeface="Calibri" panose="020F0502020204030204" pitchFamily="34" charset="0"/>
              </a:rPr>
              <a:t> ta emot efteranmälningar (undantag div 3)</a:t>
            </a:r>
            <a:endParaRPr lang="sv-SE" sz="32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sv-SE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7167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Lottning och startlista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/>
          <a:lstStyle/>
          <a:p>
            <a:r>
              <a:rPr lang="sv-SE" dirty="0">
                <a:latin typeface="Calibri" panose="020F0502020204030204" pitchFamily="34" charset="0"/>
              </a:rPr>
              <a:t>TD ansvarar för lottning enligt lottningsmall (bilaga 10) – start bör ske från två tee </a:t>
            </a:r>
          </a:p>
          <a:p>
            <a:r>
              <a:rPr lang="sv-SE" dirty="0">
                <a:latin typeface="Calibri" panose="020F0502020204030204" pitchFamily="34" charset="0"/>
              </a:rPr>
              <a:t>Startlista bör publiceras 20.00 två dagar före första tävlingsdag</a:t>
            </a:r>
          </a:p>
        </p:txBody>
      </p:sp>
    </p:spTree>
    <p:extLst>
      <p:ext uri="{BB962C8B-B14F-4D97-AF65-F5344CB8AC3E}">
        <p14:creationId xmlns:p14="http://schemas.microsoft.com/office/powerpoint/2010/main" val="39177961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Lottning – Svenska Juniortouren div 3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/>
          <a:lstStyle/>
          <a:p>
            <a:r>
              <a:rPr lang="sv-SE" dirty="0">
                <a:latin typeface="Calibri" panose="020F0502020204030204" pitchFamily="34" charset="0"/>
              </a:rPr>
              <a:t>Spelare </a:t>
            </a:r>
            <a:r>
              <a:rPr lang="sv-SE">
                <a:latin typeface="Calibri" panose="020F0502020204030204" pitchFamily="34" charset="0"/>
              </a:rPr>
              <a:t>födda 2010-2013 </a:t>
            </a:r>
            <a:r>
              <a:rPr lang="sv-SE" dirty="0">
                <a:latin typeface="Calibri" panose="020F0502020204030204" pitchFamily="34" charset="0"/>
              </a:rPr>
              <a:t>lottas tillsammans</a:t>
            </a:r>
          </a:p>
          <a:p>
            <a:r>
              <a:rPr lang="sv-SE" dirty="0">
                <a:latin typeface="Calibri" panose="020F0502020204030204" pitchFamily="34" charset="0"/>
              </a:rPr>
              <a:t>Spelare födda 2005-2009 lottas tillsammans</a:t>
            </a:r>
          </a:p>
          <a:p>
            <a:r>
              <a:rPr lang="sv-SE" dirty="0">
                <a:latin typeface="Calibri" panose="020F0502020204030204" pitchFamily="34" charset="0"/>
              </a:rPr>
              <a:t>Detta gäller både pojkar och flickor och i mesta möjliga mån</a:t>
            </a:r>
          </a:p>
          <a:p>
            <a:r>
              <a:rPr lang="sv-SE" dirty="0">
                <a:latin typeface="Calibri" panose="020F0502020204030204" pitchFamily="34" charset="0"/>
              </a:rPr>
              <a:t>Mall finns i GIT Tävling</a:t>
            </a:r>
          </a:p>
        </p:txBody>
      </p:sp>
    </p:spTree>
    <p:extLst>
      <p:ext uri="{BB962C8B-B14F-4D97-AF65-F5344CB8AC3E}">
        <p14:creationId xmlns:p14="http://schemas.microsoft.com/office/powerpoint/2010/main" val="1978497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Uppgifter – Långt före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/>
          <a:lstStyle/>
          <a:p>
            <a:r>
              <a:rPr lang="sv-SE" b="1" dirty="0">
                <a:latin typeface="Calibri" panose="020F0502020204030204" pitchFamily="34" charset="0"/>
              </a:rPr>
              <a:t>Startförbud</a:t>
            </a:r>
            <a:r>
              <a:rPr lang="sv-SE" dirty="0">
                <a:latin typeface="Calibri" panose="020F0502020204030204" pitchFamily="34" charset="0"/>
              </a:rPr>
              <a:t> – lägg upp långt före tävlingsstart ev. också för inspel</a:t>
            </a:r>
          </a:p>
          <a:p>
            <a:r>
              <a:rPr lang="sv-SE" b="1" dirty="0">
                <a:latin typeface="Calibri" panose="020F0502020204030204" pitchFamily="34" charset="0"/>
              </a:rPr>
              <a:t>Tillsätt Funktionärer – </a:t>
            </a:r>
            <a:r>
              <a:rPr lang="sv-SE" dirty="0">
                <a:latin typeface="Calibri" panose="020F0502020204030204" pitchFamily="34" charset="0"/>
              </a:rPr>
              <a:t>Tävlingsledare, starters, </a:t>
            </a:r>
            <a:r>
              <a:rPr lang="sv-SE" dirty="0" err="1">
                <a:latin typeface="Calibri" panose="020F0502020204030204" pitchFamily="34" charset="0"/>
              </a:rPr>
              <a:t>forecaddie</a:t>
            </a:r>
            <a:r>
              <a:rPr lang="sv-SE" dirty="0">
                <a:latin typeface="Calibri" panose="020F0502020204030204" pitchFamily="34" charset="0"/>
              </a:rPr>
              <a:t>, helpdesk, administration, ev. </a:t>
            </a:r>
            <a:r>
              <a:rPr lang="sv-SE" dirty="0" err="1">
                <a:latin typeface="Calibri" panose="020F0502020204030204" pitchFamily="34" charset="0"/>
              </a:rPr>
              <a:t>resultatrapportör</a:t>
            </a:r>
            <a:endParaRPr lang="sv-SE" dirty="0">
              <a:latin typeface="Calibri" panose="020F0502020204030204" pitchFamily="34" charset="0"/>
            </a:endParaRPr>
          </a:p>
          <a:p>
            <a:r>
              <a:rPr lang="sv-SE" b="1" dirty="0">
                <a:latin typeface="Calibri" panose="020F0502020204030204" pitchFamily="34" charset="0"/>
              </a:rPr>
              <a:t>Domare</a:t>
            </a:r>
            <a:r>
              <a:rPr lang="sv-SE" dirty="0">
                <a:latin typeface="Calibri" panose="020F0502020204030204" pitchFamily="34" charset="0"/>
              </a:rPr>
              <a:t> - Kontrollera att GDF har tillsatt domare</a:t>
            </a:r>
          </a:p>
          <a:p>
            <a:r>
              <a:rPr lang="sv-SE" b="1" dirty="0" err="1">
                <a:latin typeface="Calibri" panose="020F0502020204030204" pitchFamily="34" charset="0"/>
              </a:rPr>
              <a:t>Banpersonal</a:t>
            </a:r>
            <a:r>
              <a:rPr lang="sv-SE" b="1" dirty="0">
                <a:latin typeface="Calibri" panose="020F0502020204030204" pitchFamily="34" charset="0"/>
              </a:rPr>
              <a:t>, restaurang, shop </a:t>
            </a:r>
            <a:r>
              <a:rPr lang="sv-SE" dirty="0">
                <a:latin typeface="Calibri" panose="020F0502020204030204" pitchFamily="34" charset="0"/>
              </a:rPr>
              <a:t>– Informera om omfattning</a:t>
            </a:r>
          </a:p>
          <a:p>
            <a:r>
              <a:rPr lang="sv-SE" b="1" dirty="0">
                <a:latin typeface="Calibri" panose="020F0502020204030204" pitchFamily="34" charset="0"/>
              </a:rPr>
              <a:t>Information om tävlingen</a:t>
            </a:r>
            <a:r>
              <a:rPr lang="sv-SE" dirty="0">
                <a:latin typeface="Calibri" panose="020F0502020204030204" pitchFamily="34" charset="0"/>
              </a:rPr>
              <a:t> – Lämna info till TD</a:t>
            </a:r>
          </a:p>
        </p:txBody>
      </p:sp>
    </p:spTree>
    <p:extLst>
      <p:ext uri="{BB962C8B-B14F-4D97-AF65-F5344CB8AC3E}">
        <p14:creationId xmlns:p14="http://schemas.microsoft.com/office/powerpoint/2010/main" val="17763365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>
            <a:normAutofit/>
          </a:bodyPr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Uppgifter – före anmälningstidens utgång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/>
          <a:lstStyle/>
          <a:p>
            <a:r>
              <a:rPr lang="sv-SE" dirty="0" err="1">
                <a:latin typeface="Calibri" panose="020F0502020204030204" pitchFamily="34" charset="0"/>
              </a:rPr>
              <a:t>Wild</a:t>
            </a:r>
            <a:r>
              <a:rPr lang="sv-SE" dirty="0">
                <a:latin typeface="Calibri" panose="020F0502020204030204" pitchFamily="34" charset="0"/>
              </a:rPr>
              <a:t> </a:t>
            </a:r>
            <a:r>
              <a:rPr lang="sv-SE" dirty="0" err="1">
                <a:latin typeface="Calibri" panose="020F0502020204030204" pitchFamily="34" charset="0"/>
              </a:rPr>
              <a:t>cards</a:t>
            </a:r>
            <a:r>
              <a:rPr lang="sv-SE" dirty="0">
                <a:latin typeface="Calibri" panose="020F0502020204030204" pitchFamily="34" charset="0"/>
              </a:rPr>
              <a:t> – Meddela hur många pojkar respektive flickor som ska få WC (behöver ej namnges) Länk på hemsidan - tävlingsarrangör </a:t>
            </a:r>
          </a:p>
          <a:p>
            <a:r>
              <a:rPr lang="sv-SE" dirty="0">
                <a:latin typeface="Calibri" panose="020F0502020204030204" pitchFamily="34" charset="0"/>
              </a:rPr>
              <a:t>Alla spelare (ej WC) måste anmäla och avanmäla sig via Min Golf</a:t>
            </a:r>
          </a:p>
          <a:p>
            <a:r>
              <a:rPr lang="sv-SE" dirty="0">
                <a:latin typeface="Calibri" panose="020F0502020204030204" pitchFamily="34" charset="0"/>
              </a:rPr>
              <a:t>Anmälan - Ta aldrig emot någon anmälan </a:t>
            </a:r>
          </a:p>
          <a:p>
            <a:r>
              <a:rPr lang="sv-SE" dirty="0">
                <a:latin typeface="Calibri" panose="020F0502020204030204" pitchFamily="34" charset="0"/>
              </a:rPr>
              <a:t>Avanmälan - Ta aldrig emot någon avanmälan </a:t>
            </a:r>
          </a:p>
          <a:p>
            <a:r>
              <a:rPr lang="sv-SE" dirty="0">
                <a:latin typeface="Calibri" panose="020F0502020204030204" pitchFamily="34" charset="0"/>
              </a:rPr>
              <a:t>All anmälan och avanmälan görs av spelarna själva via Min Golf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95444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>
            <a:normAutofit fontScale="90000"/>
          </a:bodyPr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Uppgifter – före registreringstidens utgång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/>
          <a:lstStyle/>
          <a:p>
            <a:r>
              <a:rPr lang="sv-SE" b="1" dirty="0" err="1">
                <a:latin typeface="Calibri" panose="020F0502020204030204" pitchFamily="34" charset="0"/>
              </a:rPr>
              <a:t>Wild</a:t>
            </a:r>
            <a:r>
              <a:rPr lang="sv-SE" b="1" dirty="0">
                <a:latin typeface="Calibri" panose="020F0502020204030204" pitchFamily="34" charset="0"/>
              </a:rPr>
              <a:t> </a:t>
            </a:r>
            <a:r>
              <a:rPr lang="sv-SE" b="1" dirty="0" err="1">
                <a:latin typeface="Calibri" panose="020F0502020204030204" pitchFamily="34" charset="0"/>
              </a:rPr>
              <a:t>Cards</a:t>
            </a:r>
            <a:r>
              <a:rPr lang="sv-SE" b="1" dirty="0">
                <a:latin typeface="Calibri" panose="020F0502020204030204" pitchFamily="34" charset="0"/>
              </a:rPr>
              <a:t> </a:t>
            </a:r>
            <a:r>
              <a:rPr lang="sv-SE" dirty="0">
                <a:latin typeface="Calibri" panose="020F0502020204030204" pitchFamily="34" charset="0"/>
              </a:rPr>
              <a:t>- Meddela TD namnen på </a:t>
            </a:r>
            <a:r>
              <a:rPr lang="sv-SE" dirty="0" err="1">
                <a:latin typeface="Calibri" panose="020F0502020204030204" pitchFamily="34" charset="0"/>
              </a:rPr>
              <a:t>wild</a:t>
            </a:r>
            <a:r>
              <a:rPr lang="sv-SE" dirty="0">
                <a:latin typeface="Calibri" panose="020F0502020204030204" pitchFamily="34" charset="0"/>
              </a:rPr>
              <a:t> </a:t>
            </a:r>
            <a:r>
              <a:rPr lang="sv-SE" dirty="0" err="1">
                <a:latin typeface="Calibri" panose="020F0502020204030204" pitchFamily="34" charset="0"/>
              </a:rPr>
              <a:t>cards</a:t>
            </a:r>
            <a:r>
              <a:rPr lang="sv-SE" dirty="0">
                <a:latin typeface="Calibri" panose="020F0502020204030204" pitchFamily="34" charset="0"/>
              </a:rPr>
              <a:t> snarast efter det att deltagarlistorna är publicerade</a:t>
            </a:r>
          </a:p>
          <a:p>
            <a:r>
              <a:rPr lang="sv-SE" b="1" dirty="0">
                <a:latin typeface="Calibri" panose="020F0502020204030204" pitchFamily="34" charset="0"/>
              </a:rPr>
              <a:t>Återbud – </a:t>
            </a:r>
            <a:r>
              <a:rPr lang="sv-SE" dirty="0">
                <a:latin typeface="Calibri" panose="020F0502020204030204" pitchFamily="34" charset="0"/>
              </a:rPr>
              <a:t>Ta aldrig emot ett återbud. Hänvisa till Min Golf</a:t>
            </a:r>
          </a:p>
          <a:p>
            <a:r>
              <a:rPr lang="sv-SE" dirty="0">
                <a:latin typeface="Calibri" panose="020F0502020204030204" pitchFamily="34" charset="0"/>
              </a:rPr>
              <a:t>För att lämna återbud ange Nej i registreringen </a:t>
            </a:r>
          </a:p>
          <a:p>
            <a:r>
              <a:rPr lang="sv-SE" dirty="0">
                <a:latin typeface="Calibri" panose="020F0502020204030204" pitchFamily="34" charset="0"/>
              </a:rPr>
              <a:t>Ring inte och skicka inga påminnelser om registrering - SGF:s Tävlingskansli åtgärdar 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038676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Uppgifter – direkt efter reg. tidens utgång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/>
          <a:lstStyle/>
          <a:p>
            <a:r>
              <a:rPr lang="sv-SE" b="1" dirty="0">
                <a:latin typeface="Calibri" panose="020F0502020204030204" pitchFamily="34" charset="0"/>
              </a:rPr>
              <a:t>Startlista</a:t>
            </a:r>
            <a:r>
              <a:rPr lang="sv-SE" dirty="0">
                <a:latin typeface="Calibri" panose="020F0502020204030204" pitchFamily="34" charset="0"/>
              </a:rPr>
              <a:t> - Publicera klockan 20.00 två dagar före första tävlingsdag (gäller alla tävlingar)</a:t>
            </a:r>
            <a:endParaRPr lang="sv-SE" b="1" dirty="0">
              <a:latin typeface="Calibri" panose="020F0502020204030204" pitchFamily="34" charset="0"/>
            </a:endParaRPr>
          </a:p>
          <a:p>
            <a:r>
              <a:rPr lang="sv-SE" b="1" dirty="0" err="1">
                <a:latin typeface="Calibri" panose="020F0502020204030204" pitchFamily="34" charset="0"/>
              </a:rPr>
              <a:t>Banpersonal</a:t>
            </a:r>
            <a:r>
              <a:rPr lang="sv-SE" dirty="0">
                <a:latin typeface="Calibri" panose="020F0502020204030204" pitchFamily="34" charset="0"/>
              </a:rPr>
              <a:t> - Hålplaceringar för inspelsdag och tävlingsdagar</a:t>
            </a:r>
          </a:p>
        </p:txBody>
      </p:sp>
    </p:spTree>
    <p:extLst>
      <p:ext uri="{BB962C8B-B14F-4D97-AF65-F5344CB8AC3E}">
        <p14:creationId xmlns:p14="http://schemas.microsoft.com/office/powerpoint/2010/main" val="11265321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Uppgifter – dagarna innan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73815" y="1518557"/>
            <a:ext cx="10639354" cy="3706587"/>
          </a:xfrm>
        </p:spPr>
        <p:txBody>
          <a:bodyPr>
            <a:normAutofit fontScale="92500" lnSpcReduction="20000"/>
          </a:bodyPr>
          <a:lstStyle/>
          <a:p>
            <a:r>
              <a:rPr lang="sv-SE" b="1" dirty="0">
                <a:latin typeface="Calibri" panose="020F0502020204030204" pitchFamily="34" charset="0"/>
              </a:rPr>
              <a:t>Påminn </a:t>
            </a:r>
            <a:r>
              <a:rPr lang="sv-SE" b="1" dirty="0" err="1">
                <a:latin typeface="Calibri" panose="020F0502020204030204" pitchFamily="34" charset="0"/>
              </a:rPr>
              <a:t>banpersonal</a:t>
            </a:r>
            <a:r>
              <a:rPr lang="sv-SE" b="1" dirty="0">
                <a:latin typeface="Calibri" panose="020F0502020204030204" pitchFamily="34" charset="0"/>
              </a:rPr>
              <a:t> </a:t>
            </a:r>
            <a:r>
              <a:rPr lang="sv-SE" dirty="0">
                <a:latin typeface="Calibri" panose="020F0502020204030204" pitchFamily="34" charset="0"/>
              </a:rPr>
              <a:t>– klippning, hålplaceringar (Bilaga 16)</a:t>
            </a:r>
          </a:p>
          <a:p>
            <a:r>
              <a:rPr lang="sv-SE" b="1" dirty="0">
                <a:latin typeface="Calibri" panose="020F0502020204030204" pitchFamily="34" charset="0"/>
              </a:rPr>
              <a:t>Påminn restaurangpersonal </a:t>
            </a:r>
            <a:r>
              <a:rPr lang="sv-SE" dirty="0">
                <a:latin typeface="Calibri" panose="020F0502020204030204" pitchFamily="34" charset="0"/>
              </a:rPr>
              <a:t>– gärna buffé</a:t>
            </a:r>
          </a:p>
          <a:p>
            <a:r>
              <a:rPr lang="sv-SE" b="1" dirty="0">
                <a:latin typeface="Calibri" panose="020F0502020204030204" pitchFamily="34" charset="0"/>
              </a:rPr>
              <a:t>Påminn pro/shop </a:t>
            </a:r>
            <a:r>
              <a:rPr lang="sv-SE" dirty="0">
                <a:latin typeface="Calibri" panose="020F0502020204030204" pitchFamily="34" charset="0"/>
              </a:rPr>
              <a:t>– öppet en timma för första start</a:t>
            </a:r>
          </a:p>
          <a:p>
            <a:r>
              <a:rPr lang="sv-SE" b="1" dirty="0">
                <a:latin typeface="Calibri" panose="020F0502020204030204" pitchFamily="34" charset="0"/>
              </a:rPr>
              <a:t>Funktionärsmöte</a:t>
            </a:r>
            <a:r>
              <a:rPr lang="sv-SE" dirty="0">
                <a:latin typeface="Calibri" panose="020F0502020204030204" pitchFamily="34" charset="0"/>
              </a:rPr>
              <a:t> – informera och kolla uppgifter </a:t>
            </a:r>
          </a:p>
          <a:p>
            <a:r>
              <a:rPr lang="sv-SE" b="1" dirty="0">
                <a:latin typeface="Calibri" panose="020F0502020204030204" pitchFamily="34" charset="0"/>
              </a:rPr>
              <a:t>Sjukvård</a:t>
            </a:r>
            <a:r>
              <a:rPr lang="sv-SE" dirty="0">
                <a:latin typeface="Calibri" panose="020F0502020204030204" pitchFamily="34" charset="0"/>
              </a:rPr>
              <a:t> – hur agera om skada/sjukdom uppstår</a:t>
            </a:r>
          </a:p>
          <a:p>
            <a:r>
              <a:rPr lang="sv-SE" b="1" dirty="0">
                <a:latin typeface="Calibri" panose="020F0502020204030204" pitchFamily="34" charset="0"/>
              </a:rPr>
              <a:t>Evakueringsplan</a:t>
            </a:r>
            <a:r>
              <a:rPr lang="sv-SE" dirty="0">
                <a:latin typeface="Calibri" panose="020F0502020204030204" pitchFamily="34" charset="0"/>
              </a:rPr>
              <a:t> – uppsamlingsplatser, signalutrustning</a:t>
            </a:r>
          </a:p>
          <a:p>
            <a:r>
              <a:rPr lang="sv-SE" b="1" dirty="0">
                <a:latin typeface="Calibri" panose="020F0502020204030204" pitchFamily="34" charset="0"/>
              </a:rPr>
              <a:t>Golfbil</a:t>
            </a:r>
            <a:r>
              <a:rPr lang="sv-SE" dirty="0">
                <a:latin typeface="Calibri" panose="020F0502020204030204" pitchFamily="34" charset="0"/>
              </a:rPr>
              <a:t> till domare för banbesiktning</a:t>
            </a:r>
          </a:p>
          <a:p>
            <a:r>
              <a:rPr lang="sv-SE" b="1" dirty="0">
                <a:latin typeface="Calibri" panose="020F0502020204030204" pitchFamily="34" charset="0"/>
              </a:rPr>
              <a:t>Planera för prisutdelning </a:t>
            </a:r>
            <a:r>
              <a:rPr lang="sv-SE" dirty="0">
                <a:latin typeface="Calibri" panose="020F0502020204030204" pitchFamily="34" charset="0"/>
              </a:rPr>
              <a:t>- hur många deltagare, hur många priser, prisutdelning var? </a:t>
            </a:r>
          </a:p>
          <a:p>
            <a:pPr marL="0" indent="0">
              <a:buNone/>
            </a:pPr>
            <a:endParaRPr lang="sv-SE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780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Regelverk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>
                <a:latin typeface="Calibri" panose="020F0502020204030204" pitchFamily="34" charset="0"/>
              </a:rPr>
              <a:t>De gällande publikationerna av</a:t>
            </a:r>
          </a:p>
          <a:p>
            <a:r>
              <a:rPr lang="sv-SE" dirty="0">
                <a:latin typeface="Calibri" panose="020F0502020204030204" pitchFamily="34" charset="0"/>
              </a:rPr>
              <a:t>Regler för golfspel</a:t>
            </a:r>
          </a:p>
          <a:p>
            <a:r>
              <a:rPr lang="sv-SE" dirty="0">
                <a:latin typeface="Calibri" panose="020F0502020204030204" pitchFamily="34" charset="0"/>
              </a:rPr>
              <a:t>Spel- och tävlingshandboken kapitel 1, handicapreglerna och amatörreglerna</a:t>
            </a:r>
          </a:p>
          <a:p>
            <a:r>
              <a:rPr lang="sv-SE" dirty="0">
                <a:latin typeface="Calibri" panose="020F0502020204030204" pitchFamily="34" charset="0"/>
              </a:rPr>
              <a:t>SGF:s Regelkort</a:t>
            </a:r>
          </a:p>
          <a:p>
            <a:r>
              <a:rPr lang="sv-SE" dirty="0">
                <a:latin typeface="Calibri" panose="020F0502020204030204" pitchFamily="34" charset="0"/>
              </a:rPr>
              <a:t>Manualer SGF Juniortävlingar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9672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Uppgifter – dagarna innan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>
            <a:normAutofit/>
          </a:bodyPr>
          <a:lstStyle/>
          <a:p>
            <a:r>
              <a:rPr lang="sv-SE" b="1" dirty="0">
                <a:latin typeface="Calibri" panose="020F0502020204030204" pitchFamily="34" charset="0"/>
              </a:rPr>
              <a:t>Lokala regler </a:t>
            </a:r>
            <a:r>
              <a:rPr lang="sv-SE" dirty="0">
                <a:latin typeface="Calibri" panose="020F0502020204030204" pitchFamily="34" charset="0"/>
              </a:rPr>
              <a:t>– I samråd med domare, Bilaga 14</a:t>
            </a:r>
          </a:p>
          <a:p>
            <a:r>
              <a:rPr lang="sv-SE" b="1" dirty="0">
                <a:latin typeface="Calibri" panose="020F0502020204030204" pitchFamily="34" charset="0"/>
              </a:rPr>
              <a:t>Tidsschema</a:t>
            </a:r>
            <a:r>
              <a:rPr lang="sv-SE" dirty="0">
                <a:latin typeface="Calibri" panose="020F0502020204030204" pitchFamily="34" charset="0"/>
              </a:rPr>
              <a:t> – I samråd med domare, Bilaga 22</a:t>
            </a:r>
          </a:p>
          <a:p>
            <a:r>
              <a:rPr lang="sv-SE" b="1" dirty="0">
                <a:latin typeface="Calibri" panose="020F0502020204030204" pitchFamily="34" charset="0"/>
              </a:rPr>
              <a:t>Kopiering</a:t>
            </a:r>
            <a:r>
              <a:rPr lang="sv-SE" dirty="0">
                <a:latin typeface="Calibri" panose="020F0502020204030204" pitchFamily="34" charset="0"/>
              </a:rPr>
              <a:t> – Deltagarbrev med info, tävlingsvillkor och lokala regler</a:t>
            </a:r>
          </a:p>
          <a:p>
            <a:r>
              <a:rPr lang="sv-SE" b="1" dirty="0">
                <a:latin typeface="Calibri" panose="020F0502020204030204" pitchFamily="34" charset="0"/>
              </a:rPr>
              <a:t>Officiell information (GIT Tävling, offentlig beskrivning) </a:t>
            </a:r>
            <a:r>
              <a:rPr lang="sv-SE" dirty="0">
                <a:latin typeface="Calibri" panose="020F0502020204030204" pitchFamily="34" charset="0"/>
              </a:rPr>
              <a:t> – Tävlingsvillkor, SGF:s Regelkort, Lokala regler, Info till åskådare, Speltempo, Tidsschema, Evakueringsplan</a:t>
            </a:r>
          </a:p>
          <a:p>
            <a:r>
              <a:rPr lang="sv-SE" b="1" dirty="0" err="1">
                <a:latin typeface="Calibri" panose="020F0502020204030204" pitchFamily="34" charset="0"/>
              </a:rPr>
              <a:t>Teeytor</a:t>
            </a:r>
            <a:r>
              <a:rPr lang="sv-SE" dirty="0">
                <a:latin typeface="Calibri" panose="020F0502020204030204" pitchFamily="34" charset="0"/>
              </a:rPr>
              <a:t> – vilka ska användas, var ska </a:t>
            </a:r>
            <a:r>
              <a:rPr lang="sv-SE" dirty="0" err="1">
                <a:latin typeface="Calibri" panose="020F0502020204030204" pitchFamily="34" charset="0"/>
              </a:rPr>
              <a:t>teemarkeringarna</a:t>
            </a:r>
            <a:r>
              <a:rPr lang="sv-SE" dirty="0">
                <a:latin typeface="Calibri" panose="020F0502020204030204" pitchFamily="34" charset="0"/>
              </a:rPr>
              <a:t> stå på inspelsdagen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946492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Uppgifter - inspelsdagen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>
            <a:normAutofit lnSpcReduction="10000"/>
          </a:bodyPr>
          <a:lstStyle/>
          <a:p>
            <a:r>
              <a:rPr lang="sv-SE" b="1" dirty="0">
                <a:latin typeface="Calibri" panose="020F0502020204030204" pitchFamily="34" charset="0"/>
              </a:rPr>
              <a:t>Spelarmottagning</a:t>
            </a:r>
            <a:r>
              <a:rPr lang="sv-SE" dirty="0">
                <a:latin typeface="Calibri" panose="020F0502020204030204" pitchFamily="34" charset="0"/>
              </a:rPr>
              <a:t> – deltagarbrev, lokala regler, tävlingsvillkor</a:t>
            </a:r>
          </a:p>
          <a:p>
            <a:r>
              <a:rPr lang="sv-SE" b="1" dirty="0" err="1">
                <a:latin typeface="Calibri" panose="020F0502020204030204" pitchFamily="34" charset="0"/>
              </a:rPr>
              <a:t>Scoring</a:t>
            </a:r>
            <a:r>
              <a:rPr lang="sv-SE" b="1" dirty="0">
                <a:latin typeface="Calibri" panose="020F0502020204030204" pitchFamily="34" charset="0"/>
              </a:rPr>
              <a:t> area </a:t>
            </a:r>
            <a:r>
              <a:rPr lang="sv-SE" dirty="0">
                <a:latin typeface="Calibri" panose="020F0502020204030204" pitchFamily="34" charset="0"/>
              </a:rPr>
              <a:t>– Var </a:t>
            </a:r>
          </a:p>
          <a:p>
            <a:r>
              <a:rPr lang="sv-SE" b="1" dirty="0">
                <a:latin typeface="Calibri" panose="020F0502020204030204" pitchFamily="34" charset="0"/>
              </a:rPr>
              <a:t>Starters</a:t>
            </a:r>
            <a:r>
              <a:rPr lang="sv-SE" dirty="0">
                <a:latin typeface="Calibri" panose="020F0502020204030204" pitchFamily="34" charset="0"/>
              </a:rPr>
              <a:t> – förbered uppgifter och utrustning</a:t>
            </a:r>
          </a:p>
          <a:p>
            <a:r>
              <a:rPr lang="sv-SE" b="1" dirty="0">
                <a:latin typeface="Calibri" panose="020F0502020204030204" pitchFamily="34" charset="0"/>
              </a:rPr>
              <a:t>Hålplaceringar</a:t>
            </a:r>
            <a:r>
              <a:rPr lang="sv-SE" dirty="0">
                <a:latin typeface="Calibri" panose="020F0502020204030204" pitchFamily="34" charset="0"/>
              </a:rPr>
              <a:t>  </a:t>
            </a:r>
            <a:r>
              <a:rPr lang="sv-SE" b="1" dirty="0">
                <a:latin typeface="Calibri" panose="020F0502020204030204" pitchFamily="34" charset="0"/>
              </a:rPr>
              <a:t>och tidsschema</a:t>
            </a:r>
            <a:r>
              <a:rPr lang="sv-SE" dirty="0">
                <a:latin typeface="Calibri" panose="020F0502020204030204" pitchFamily="34" charset="0"/>
              </a:rPr>
              <a:t>– Kopiera för deltagarna till tävlingsdagen</a:t>
            </a:r>
          </a:p>
          <a:p>
            <a:r>
              <a:rPr lang="sv-SE" b="1" dirty="0" err="1">
                <a:latin typeface="Calibri" panose="020F0502020204030204" pitchFamily="34" charset="0"/>
              </a:rPr>
              <a:t>Drivingrange</a:t>
            </a:r>
            <a:r>
              <a:rPr lang="sv-SE" b="1" dirty="0">
                <a:latin typeface="Calibri" panose="020F0502020204030204" pitchFamily="34" charset="0"/>
              </a:rPr>
              <a:t> och övningsområden </a:t>
            </a:r>
            <a:r>
              <a:rPr lang="sv-SE" dirty="0">
                <a:latin typeface="Calibri" panose="020F0502020204030204" pitchFamily="34" charset="0"/>
              </a:rPr>
              <a:t>–Nedslagsmärken, </a:t>
            </a:r>
            <a:r>
              <a:rPr lang="sv-SE" dirty="0" err="1">
                <a:latin typeface="Calibri" panose="020F0502020204030204" pitchFamily="34" charset="0"/>
              </a:rPr>
              <a:t>poletter</a:t>
            </a:r>
            <a:r>
              <a:rPr lang="sv-SE" dirty="0">
                <a:latin typeface="Calibri" panose="020F0502020204030204" pitchFamily="34" charset="0"/>
              </a:rPr>
              <a:t>, klippning, skurna hål</a:t>
            </a:r>
          </a:p>
          <a:p>
            <a:r>
              <a:rPr lang="sv-SE" b="1" dirty="0">
                <a:latin typeface="Calibri" panose="020F0502020204030204" pitchFamily="34" charset="0"/>
              </a:rPr>
              <a:t>Golfbilar</a:t>
            </a:r>
            <a:r>
              <a:rPr lang="sv-SE" dirty="0">
                <a:latin typeface="Calibri" panose="020F0502020204030204" pitchFamily="34" charset="0"/>
              </a:rPr>
              <a:t> – ladda över natten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459390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Uppgifter - tävlingsdagarna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>
            <a:normAutofit/>
          </a:bodyPr>
          <a:lstStyle/>
          <a:p>
            <a:r>
              <a:rPr lang="sv-SE" b="1" dirty="0" err="1">
                <a:latin typeface="Calibri" panose="020F0502020204030204" pitchFamily="34" charset="0"/>
              </a:rPr>
              <a:t>Banpersonal</a:t>
            </a:r>
            <a:r>
              <a:rPr lang="sv-SE" dirty="0">
                <a:latin typeface="Calibri" panose="020F0502020204030204" pitchFamily="34" charset="0"/>
              </a:rPr>
              <a:t> – </a:t>
            </a:r>
            <a:r>
              <a:rPr lang="sv-SE" dirty="0" err="1">
                <a:latin typeface="Calibri" panose="020F0502020204030204" pitchFamily="34" charset="0"/>
              </a:rPr>
              <a:t>Tees</a:t>
            </a:r>
            <a:r>
              <a:rPr lang="sv-SE" dirty="0">
                <a:latin typeface="Calibri" panose="020F0502020204030204" pitchFamily="34" charset="0"/>
              </a:rPr>
              <a:t>, skurna hål och hålplaceringar, regn</a:t>
            </a:r>
          </a:p>
          <a:p>
            <a:r>
              <a:rPr lang="sv-SE" b="1" dirty="0">
                <a:latin typeface="Calibri" panose="020F0502020204030204" pitchFamily="34" charset="0"/>
              </a:rPr>
              <a:t>Starters</a:t>
            </a:r>
            <a:r>
              <a:rPr lang="sv-SE" dirty="0">
                <a:latin typeface="Calibri" panose="020F0502020204030204" pitchFamily="34" charset="0"/>
              </a:rPr>
              <a:t> – på plats, alla utrustning, förberedda</a:t>
            </a:r>
          </a:p>
          <a:p>
            <a:r>
              <a:rPr lang="sv-SE" b="1" dirty="0">
                <a:latin typeface="Calibri" panose="020F0502020204030204" pitchFamily="34" charset="0"/>
              </a:rPr>
              <a:t>Golfbilar</a:t>
            </a:r>
            <a:r>
              <a:rPr lang="sv-SE" dirty="0">
                <a:latin typeface="Calibri" panose="020F0502020204030204" pitchFamily="34" charset="0"/>
              </a:rPr>
              <a:t> – till domare</a:t>
            </a:r>
          </a:p>
          <a:p>
            <a:r>
              <a:rPr lang="sv-SE" b="1" dirty="0">
                <a:latin typeface="Calibri" panose="020F0502020204030204" pitchFamily="34" charset="0"/>
              </a:rPr>
              <a:t>Samband</a:t>
            </a:r>
            <a:r>
              <a:rPr lang="sv-SE" dirty="0">
                <a:latin typeface="Calibri" panose="020F0502020204030204" pitchFamily="34" charset="0"/>
              </a:rPr>
              <a:t> – hur, fungerar komradios om de används</a:t>
            </a:r>
          </a:p>
          <a:p>
            <a:r>
              <a:rPr lang="sv-SE" b="1" dirty="0">
                <a:latin typeface="Calibri" panose="020F0502020204030204" pitchFamily="34" charset="0"/>
              </a:rPr>
              <a:t>Resultat</a:t>
            </a:r>
            <a:r>
              <a:rPr lang="sv-SE" dirty="0">
                <a:latin typeface="Calibri" panose="020F0502020204030204" pitchFamily="34" charset="0"/>
              </a:rPr>
              <a:t> – Fungerar inmatning och scorekortshantering</a:t>
            </a:r>
          </a:p>
          <a:p>
            <a:r>
              <a:rPr lang="sv-SE" b="1" dirty="0">
                <a:latin typeface="Calibri" panose="020F0502020204030204" pitchFamily="34" charset="0"/>
              </a:rPr>
              <a:t>Speltempo</a:t>
            </a:r>
            <a:r>
              <a:rPr lang="sv-SE" dirty="0">
                <a:latin typeface="Calibri" panose="020F0502020204030204" pitchFamily="34" charset="0"/>
              </a:rPr>
              <a:t> – Arbeta med</a:t>
            </a:r>
          </a:p>
        </p:txBody>
      </p:sp>
    </p:spTree>
    <p:extLst>
      <p:ext uri="{BB962C8B-B14F-4D97-AF65-F5344CB8AC3E}">
        <p14:creationId xmlns:p14="http://schemas.microsoft.com/office/powerpoint/2010/main" val="3368809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Uppgifter – sista tävlingsdagen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b="1" dirty="0">
                <a:latin typeface="Calibri" panose="020F0502020204030204" pitchFamily="34" charset="0"/>
              </a:rPr>
              <a:t>Särspel</a:t>
            </a:r>
            <a:r>
              <a:rPr lang="sv-SE" dirty="0">
                <a:latin typeface="Calibri" panose="020F0502020204030204" pitchFamily="34" charset="0"/>
              </a:rPr>
              <a:t> – info på </a:t>
            </a:r>
            <a:r>
              <a:rPr lang="sv-SE">
                <a:latin typeface="Calibri" panose="020F0502020204030204" pitchFamily="34" charset="0"/>
              </a:rPr>
              <a:t>officiell informationsplats </a:t>
            </a:r>
            <a:endParaRPr lang="sv-SE" dirty="0">
              <a:latin typeface="Calibri" panose="020F0502020204030204" pitchFamily="34" charset="0"/>
            </a:endParaRPr>
          </a:p>
          <a:p>
            <a:r>
              <a:rPr lang="sv-SE" b="1" dirty="0">
                <a:latin typeface="Calibri" panose="020F0502020204030204" pitchFamily="34" charset="0"/>
              </a:rPr>
              <a:t>Prisbord – </a:t>
            </a:r>
            <a:r>
              <a:rPr lang="sv-SE" dirty="0">
                <a:latin typeface="Calibri" panose="020F0502020204030204" pitchFamily="34" charset="0"/>
              </a:rPr>
              <a:t>SGF står för prisbord, vill klubben bidra?</a:t>
            </a:r>
          </a:p>
          <a:p>
            <a:r>
              <a:rPr lang="sv-SE" b="1" dirty="0">
                <a:latin typeface="Calibri"/>
                <a:cs typeface="Calibri"/>
              </a:rPr>
              <a:t>Prisutdelning – </a:t>
            </a:r>
            <a:r>
              <a:rPr lang="sv-SE" dirty="0">
                <a:latin typeface="Calibri"/>
                <a:cs typeface="Calibri"/>
              </a:rPr>
              <a:t>var, vem håller i, talare, presentkort</a:t>
            </a:r>
          </a:p>
          <a:p>
            <a:r>
              <a:rPr lang="sv-SE" b="1" dirty="0" err="1">
                <a:latin typeface="Calibri" panose="020F0502020204030204" pitchFamily="34" charset="0"/>
              </a:rPr>
              <a:t>Give-aways</a:t>
            </a:r>
            <a:r>
              <a:rPr lang="sv-SE" dirty="0">
                <a:latin typeface="Calibri" panose="020F0502020204030204" pitchFamily="34" charset="0"/>
              </a:rPr>
              <a:t> – till domare, nyckelfunktionärer</a:t>
            </a:r>
          </a:p>
          <a:p>
            <a:r>
              <a:rPr lang="sv-SE" b="1" dirty="0">
                <a:latin typeface="Calibri" panose="020F0502020204030204" pitchFamily="34" charset="0"/>
              </a:rPr>
              <a:t>Tack</a:t>
            </a:r>
            <a:r>
              <a:rPr lang="sv-SE" dirty="0">
                <a:latin typeface="Calibri" panose="020F0502020204030204" pitchFamily="34" charset="0"/>
              </a:rPr>
              <a:t> – till alla spelare, funktionärer, föräldrar</a:t>
            </a:r>
          </a:p>
          <a:p>
            <a:r>
              <a:rPr lang="sv-SE" b="1" dirty="0">
                <a:latin typeface="Calibri" panose="020F0502020204030204" pitchFamily="34" charset="0"/>
              </a:rPr>
              <a:t>Avslutning</a:t>
            </a:r>
            <a:r>
              <a:rPr lang="sv-SE" dirty="0">
                <a:latin typeface="Calibri" panose="020F0502020204030204" pitchFamily="34" charset="0"/>
              </a:rPr>
              <a:t> – välkomna tillbaka, säker resa hem</a:t>
            </a:r>
          </a:p>
        </p:txBody>
      </p:sp>
    </p:spTree>
    <p:extLst>
      <p:ext uri="{BB962C8B-B14F-4D97-AF65-F5344CB8AC3E}">
        <p14:creationId xmlns:p14="http://schemas.microsoft.com/office/powerpoint/2010/main" val="23294192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Uppgifter - efter tävling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>
            <a:normAutofit/>
          </a:bodyPr>
          <a:lstStyle/>
          <a:p>
            <a:r>
              <a:rPr lang="sv-SE" b="1" dirty="0">
                <a:latin typeface="Calibri" panose="020F0502020204030204" pitchFamily="34" charset="0"/>
              </a:rPr>
              <a:t>Resultatlista – </a:t>
            </a:r>
            <a:r>
              <a:rPr lang="sv-SE" dirty="0">
                <a:latin typeface="Calibri" panose="020F0502020204030204" pitchFamily="34" charset="0"/>
              </a:rPr>
              <a:t>Säkerställ att tävlingen är avslutad, att resultatlistan är korrekt, och att rätt spelare är markerad som segrare vid eventuellt särspel</a:t>
            </a:r>
          </a:p>
          <a:p>
            <a:r>
              <a:rPr lang="sv-SE" b="1" dirty="0">
                <a:latin typeface="Calibri" panose="020F0502020204030204" pitchFamily="34" charset="0"/>
              </a:rPr>
              <a:t>Tävlingsrapport</a:t>
            </a:r>
            <a:r>
              <a:rPr lang="sv-SE" dirty="0">
                <a:latin typeface="Calibri" panose="020F0502020204030204" pitchFamily="34" charset="0"/>
              </a:rPr>
              <a:t> – Om något särskilt hänt</a:t>
            </a:r>
          </a:p>
        </p:txBody>
      </p:sp>
    </p:spTree>
    <p:extLst>
      <p:ext uri="{BB962C8B-B14F-4D97-AF65-F5344CB8AC3E}">
        <p14:creationId xmlns:p14="http://schemas.microsoft.com/office/powerpoint/2010/main" val="40393288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Frågor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>
                <a:latin typeface="Calibri" panose="020F0502020204030204" pitchFamily="34" charset="0"/>
              </a:rPr>
              <a:t>Gällande allmänna bestämmelser kontakta Daniel Rosendahl, 08-622 15 34</a:t>
            </a:r>
          </a:p>
          <a:p>
            <a:r>
              <a:rPr lang="sv-SE" dirty="0">
                <a:latin typeface="Calibri"/>
                <a:cs typeface="Calibri"/>
              </a:rPr>
              <a:t>Gällande anmälningar uttagning, </a:t>
            </a:r>
            <a:r>
              <a:rPr lang="sv-SE" dirty="0" err="1">
                <a:latin typeface="Calibri"/>
                <a:cs typeface="Calibri"/>
              </a:rPr>
              <a:t>wild</a:t>
            </a:r>
            <a:r>
              <a:rPr lang="sv-SE" dirty="0">
                <a:latin typeface="Calibri"/>
                <a:cs typeface="Calibri"/>
              </a:rPr>
              <a:t> </a:t>
            </a:r>
            <a:r>
              <a:rPr lang="sv-SE" dirty="0" err="1">
                <a:latin typeface="Calibri"/>
                <a:cs typeface="Calibri"/>
              </a:rPr>
              <a:t>cards</a:t>
            </a:r>
            <a:r>
              <a:rPr lang="sv-SE" dirty="0">
                <a:latin typeface="Calibri"/>
                <a:cs typeface="Calibri"/>
              </a:rPr>
              <a:t>, uppflyttningsplatser, resultatlistor, publicering på internet m.m. SGF:s Tävlingskansli: 08-622 15 00</a:t>
            </a:r>
          </a:p>
        </p:txBody>
      </p:sp>
    </p:spTree>
    <p:extLst>
      <p:ext uri="{BB962C8B-B14F-4D97-AF65-F5344CB8AC3E}">
        <p14:creationId xmlns:p14="http://schemas.microsoft.com/office/powerpoint/2010/main" val="8362318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459226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930683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60866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För fullständig information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/>
          <a:lstStyle/>
          <a:p>
            <a:r>
              <a:rPr lang="sv-SE" dirty="0">
                <a:latin typeface="Calibri" panose="020F0502020204030204" pitchFamily="34" charset="0"/>
              </a:rPr>
              <a:t>Manual Svenska Juniortouren</a:t>
            </a:r>
          </a:p>
          <a:p>
            <a:r>
              <a:rPr lang="sv-SE" dirty="0">
                <a:latin typeface="Calibri" panose="020F0502020204030204" pitchFamily="34" charset="0"/>
              </a:rPr>
              <a:t>I manualen hänvisas till bilagor (arbetsdokument)</a:t>
            </a:r>
          </a:p>
          <a:p>
            <a:r>
              <a:rPr lang="sv-SE" dirty="0">
                <a:latin typeface="Calibri" panose="020F0502020204030204" pitchFamily="34" charset="0"/>
              </a:rPr>
              <a:t>Bilagorna hittas på </a:t>
            </a:r>
            <a:r>
              <a:rPr lang="sv-SE" dirty="0">
                <a:latin typeface="Calibri" panose="020F0502020204030204" pitchFamily="34" charset="0"/>
                <a:hlinkClick r:id="rId2"/>
              </a:rPr>
              <a:t>https://klubb.golf.se/idrott/tavling/att-vara-tavlingsarrangor/bilagor-sgf-juniortavlingar</a:t>
            </a:r>
            <a:r>
              <a:rPr lang="sv-SE" dirty="0">
                <a:latin typeface="Calibri" panose="020F0502020204030204" pitchFamily="34" charset="0"/>
              </a:rPr>
              <a:t> </a:t>
            </a:r>
            <a:endParaRPr lang="sv-SE" u="sng" dirty="0">
              <a:latin typeface="Calibri" panose="020F0502020204030204" pitchFamily="34" charset="0"/>
            </a:endParaRPr>
          </a:p>
          <a:p>
            <a:r>
              <a:rPr lang="sv-SE" dirty="0">
                <a:latin typeface="Calibri" panose="020F0502020204030204" pitchFamily="34" charset="0"/>
              </a:rPr>
              <a:t>Hemsida: </a:t>
            </a:r>
            <a:r>
              <a:rPr lang="sv-SE" u="sng" dirty="0">
                <a:latin typeface="Calibri" panose="020F0502020204030204" pitchFamily="34" charset="0"/>
                <a:hlinkClick r:id="rId3"/>
              </a:rPr>
              <a:t>https://tournytt.se/juniortavlingar</a:t>
            </a:r>
            <a:endParaRPr lang="sv-SE" u="sng" dirty="0">
              <a:latin typeface="Calibri" panose="020F0502020204030204" pitchFamily="34" charset="0"/>
            </a:endParaRPr>
          </a:p>
          <a:p>
            <a:r>
              <a:rPr lang="sv-SE" dirty="0">
                <a:latin typeface="Calibri" panose="020F0502020204030204" pitchFamily="34" charset="0"/>
              </a:rPr>
              <a:t>Bilagor 28a-i, Riktlinjer + Tävlingsvillkor för respektive tävling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72319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Tillgänglighet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/>
          <a:lstStyle/>
          <a:p>
            <a:r>
              <a:rPr lang="sv-SE" dirty="0">
                <a:latin typeface="Calibri" panose="020F0502020204030204" pitchFamily="34" charset="0"/>
              </a:rPr>
              <a:t>GK upplåter banan inspelsdagen och tävlingsdag</a:t>
            </a:r>
          </a:p>
          <a:p>
            <a:r>
              <a:rPr lang="sv-SE" dirty="0">
                <a:latin typeface="Calibri" panose="020F0502020204030204" pitchFamily="34" charset="0"/>
              </a:rPr>
              <a:t>Fritt inspel vid ett tillfälle ingår i anmälningsavgiften</a:t>
            </a:r>
          </a:p>
          <a:p>
            <a:r>
              <a:rPr lang="sv-SE" dirty="0">
                <a:latin typeface="Calibri" panose="020F0502020204030204" pitchFamily="34" charset="0"/>
              </a:rPr>
              <a:t>Deltagare ska ha möjlighet att göra inspel på inspelsdagen</a:t>
            </a:r>
          </a:p>
          <a:p>
            <a:r>
              <a:rPr lang="sv-SE" dirty="0">
                <a:latin typeface="Calibri" panose="020F0502020204030204" pitchFamily="34" charset="0"/>
              </a:rPr>
              <a:t>Deltagare kan få göra inspel även annan dag – enligt </a:t>
            </a:r>
            <a:r>
              <a:rPr lang="sv-SE" dirty="0" err="1">
                <a:latin typeface="Calibri" panose="020F0502020204030204" pitchFamily="34" charset="0"/>
              </a:rPr>
              <a:t>ö.k</a:t>
            </a:r>
            <a:r>
              <a:rPr lang="sv-SE" dirty="0">
                <a:latin typeface="Calibri" panose="020F0502020204030204" pitchFamily="34" charset="0"/>
              </a:rPr>
              <a:t>.</a:t>
            </a:r>
          </a:p>
          <a:p>
            <a:r>
              <a:rPr lang="sv-SE" dirty="0">
                <a:latin typeface="Calibri" panose="020F0502020204030204" pitchFamily="34" charset="0"/>
              </a:rPr>
              <a:t>Medlemmar och gäster kan få spela </a:t>
            </a:r>
            <a:r>
              <a:rPr lang="sv-SE" b="1" u="sng" dirty="0">
                <a:latin typeface="Calibri" panose="020F0502020204030204" pitchFamily="34" charset="0"/>
              </a:rPr>
              <a:t>efter</a:t>
            </a:r>
            <a:r>
              <a:rPr lang="sv-SE" dirty="0">
                <a:latin typeface="Calibri" panose="020F0502020204030204" pitchFamily="34" charset="0"/>
              </a:rPr>
              <a:t> sista start</a:t>
            </a:r>
          </a:p>
          <a:p>
            <a:r>
              <a:rPr lang="sv-SE" dirty="0">
                <a:latin typeface="Calibri" panose="020F0502020204030204" pitchFamily="34" charset="0"/>
              </a:rPr>
              <a:t>Tidsbokning ska ej kunna göras av medlemmar och gäster på tävlingsdagen – </a:t>
            </a:r>
            <a:r>
              <a:rPr lang="sv-SE" dirty="0" err="1">
                <a:latin typeface="Calibri" panose="020F0502020204030204" pitchFamily="34" charset="0"/>
              </a:rPr>
              <a:t>bollränna</a:t>
            </a:r>
            <a:r>
              <a:rPr lang="sv-SE" dirty="0">
                <a:latin typeface="Calibri" panose="020F0502020204030204" pitchFamily="34" charset="0"/>
              </a:rPr>
              <a:t> (risk för Avbrott i spel)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88824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Organisation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/>
          <a:lstStyle/>
          <a:p>
            <a:r>
              <a:rPr lang="sv-SE" dirty="0">
                <a:latin typeface="Calibri" panose="020F0502020204030204" pitchFamily="34" charset="0"/>
              </a:rPr>
              <a:t>SGF tillsätter och ersätter en TD som idrottsligt ansvarig för tävlingen</a:t>
            </a:r>
          </a:p>
          <a:p>
            <a:r>
              <a:rPr lang="sv-SE" dirty="0">
                <a:latin typeface="Calibri" panose="020F0502020204030204" pitchFamily="34" charset="0"/>
              </a:rPr>
              <a:t>GK tillsätter och ersätter tävlingsledare och funktionärer</a:t>
            </a:r>
          </a:p>
          <a:p>
            <a:r>
              <a:rPr lang="sv-SE" dirty="0">
                <a:latin typeface="Calibri" panose="020F0502020204030204" pitchFamily="34" charset="0"/>
              </a:rPr>
              <a:t>GK kontaktar GDF för tillsättning och ersättning av Distriktsdomare - minst en, helst två eller fler</a:t>
            </a:r>
          </a:p>
          <a:p>
            <a:r>
              <a:rPr lang="sv-SE" dirty="0">
                <a:latin typeface="Calibri" panose="020F0502020204030204" pitchFamily="34" charset="0"/>
              </a:rPr>
              <a:t>TD kontaktar tillsatta domare för banmarkering och fastställande av lokala regler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94448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sv-SE" dirty="0"/>
              <a:t> 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och priser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>
                <a:latin typeface="Calibri" panose="020F0502020204030204" pitchFamily="34" charset="0"/>
              </a:rPr>
              <a:t>Arrangörsersättningen är 12 800 kr/tävlingsdag</a:t>
            </a:r>
          </a:p>
          <a:p>
            <a:r>
              <a:rPr lang="sv-SE" dirty="0">
                <a:latin typeface="Calibri" panose="020F0502020204030204" pitchFamily="34" charset="0"/>
              </a:rPr>
              <a:t>Anmälningsavgiften är 360, 460, 565, 665 kr/deltagare, betalas vid registreringen</a:t>
            </a:r>
          </a:p>
          <a:p>
            <a:r>
              <a:rPr lang="sv-SE" dirty="0">
                <a:latin typeface="Calibri"/>
                <a:cs typeface="Calibri"/>
              </a:rPr>
              <a:t>SGF levererar via TD presentkort till prisbordet</a:t>
            </a:r>
            <a:endParaRPr lang="sv-SE" dirty="0">
              <a:latin typeface="Calibri" panose="020F0502020204030204" pitchFamily="34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6216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GIT Tävling och GIT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/>
          <a:lstStyle/>
          <a:p>
            <a:r>
              <a:rPr lang="sv-SE" dirty="0">
                <a:latin typeface="Calibri" panose="020F0502020204030204" pitchFamily="34" charset="0"/>
              </a:rPr>
              <a:t>GK lägger in startförbud i GIT för HELA tävlingsdagarna </a:t>
            </a:r>
          </a:p>
          <a:p>
            <a:r>
              <a:rPr lang="sv-SE" dirty="0">
                <a:latin typeface="Calibri" panose="020F0502020204030204" pitchFamily="34" charset="0"/>
              </a:rPr>
              <a:t>GK lägger eventuellt in ett startförbud för inspelsdagen</a:t>
            </a:r>
          </a:p>
          <a:p>
            <a:r>
              <a:rPr lang="sv-SE" dirty="0">
                <a:latin typeface="Calibri" panose="020F0502020204030204" pitchFamily="34" charset="0"/>
              </a:rPr>
              <a:t>SGF lägger in tävlingen i GIT Tävling</a:t>
            </a:r>
          </a:p>
          <a:p>
            <a:r>
              <a:rPr lang="sv-SE" dirty="0">
                <a:latin typeface="Calibri" panose="020F0502020204030204" pitchFamily="34" charset="0"/>
              </a:rPr>
              <a:t>GK får behörighetslänk för att administrera tävlingen i GIT Tävling</a:t>
            </a:r>
          </a:p>
          <a:p>
            <a:r>
              <a:rPr lang="sv-SE" dirty="0">
                <a:latin typeface="Calibri" panose="020F0502020204030204" pitchFamily="34" charset="0"/>
              </a:rPr>
              <a:t>All information t.ex. logi, transporter läggs i GIT Tävling under ”Offentlig beskrivning”</a:t>
            </a:r>
          </a:p>
          <a:p>
            <a:pPr marL="0" indent="0">
              <a:buNone/>
            </a:pPr>
            <a:endParaRPr lang="sv-SE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455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Anmälan för spelare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/>
          <a:lstStyle/>
          <a:p>
            <a:r>
              <a:rPr lang="sv-SE" dirty="0">
                <a:latin typeface="Calibri" panose="020F0502020204030204" pitchFamily="34" charset="0"/>
              </a:rPr>
              <a:t>Alla spelare (ej WC) måste anmäla sig via Min Golf</a:t>
            </a:r>
          </a:p>
          <a:p>
            <a:r>
              <a:rPr lang="sv-SE" dirty="0">
                <a:latin typeface="Calibri" panose="020F0502020204030204" pitchFamily="34" charset="0"/>
              </a:rPr>
              <a:t>Alla spelare (ej WC) måste ha betalt Touravgift för att få delta</a:t>
            </a:r>
          </a:p>
          <a:p>
            <a:r>
              <a:rPr lang="sv-SE" dirty="0">
                <a:latin typeface="Calibri" panose="020F0502020204030204" pitchFamily="34" charset="0"/>
              </a:rPr>
              <a:t>Anmälningstidens utgång är 10-12 dagar före tävlingen</a:t>
            </a:r>
          </a:p>
          <a:p>
            <a:r>
              <a:rPr lang="sv-SE" dirty="0">
                <a:latin typeface="Calibri" panose="020F0502020204030204" pitchFamily="34" charset="0"/>
              </a:rPr>
              <a:t>Anmälan och avanmälan kan </a:t>
            </a:r>
            <a:r>
              <a:rPr lang="sv-SE" u="sng" dirty="0">
                <a:latin typeface="Calibri" panose="020F0502020204030204" pitchFamily="34" charset="0"/>
              </a:rPr>
              <a:t>enbart</a:t>
            </a:r>
            <a:r>
              <a:rPr lang="sv-SE" dirty="0">
                <a:latin typeface="Calibri" panose="020F0502020204030204" pitchFamily="34" charset="0"/>
              </a:rPr>
              <a:t> göras via Min Golf </a:t>
            </a:r>
          </a:p>
          <a:p>
            <a:r>
              <a:rPr lang="sv-SE" dirty="0">
                <a:latin typeface="Calibri" panose="020F0502020204030204" pitchFamily="34" charset="0"/>
              </a:rPr>
              <a:t>GK får </a:t>
            </a:r>
            <a:r>
              <a:rPr lang="sv-SE" u="sng" dirty="0">
                <a:latin typeface="Calibri" panose="020F0502020204030204" pitchFamily="34" charset="0"/>
              </a:rPr>
              <a:t>inte</a:t>
            </a:r>
            <a:r>
              <a:rPr lang="sv-SE" dirty="0">
                <a:latin typeface="Calibri" panose="020F0502020204030204" pitchFamily="34" charset="0"/>
              </a:rPr>
              <a:t> ta emot anmälningar - anmälningar som tagits emot av GK stryks när SGF:s Tävlingskansli gör uttagningen</a:t>
            </a:r>
          </a:p>
          <a:p>
            <a:r>
              <a:rPr lang="sv-SE" dirty="0">
                <a:latin typeface="Calibri" panose="020F0502020204030204" pitchFamily="34" charset="0"/>
              </a:rPr>
              <a:t>Deltagarlistorna publiceras 1-2 dagar efter anmälningstidens utgång</a:t>
            </a:r>
            <a:endParaRPr lang="sv-SE" sz="24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96522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89857" y="653143"/>
            <a:ext cx="10623312" cy="865414"/>
          </a:xfrm>
        </p:spPr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Viktiga hållpunkter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>
          <a:xfrm>
            <a:off x="489858" y="1632857"/>
            <a:ext cx="10639354" cy="3706587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AutoNum type="arabicPeriod"/>
            </a:pPr>
            <a:r>
              <a:rPr lang="sv-SE" dirty="0">
                <a:latin typeface="Calibri" panose="020F0502020204030204" pitchFamily="34" charset="0"/>
              </a:rPr>
              <a:t>Anmälan öppnar (Ca 4-6 veckor innan tävlingsstart)</a:t>
            </a:r>
          </a:p>
          <a:p>
            <a:pPr marL="457200" indent="-457200">
              <a:buAutoNum type="arabicPeriod"/>
            </a:pPr>
            <a:r>
              <a:rPr lang="sv-SE" dirty="0">
                <a:latin typeface="Calibri" panose="020F0502020204030204" pitchFamily="34" charset="0"/>
              </a:rPr>
              <a:t>Anmälan – Avanmälan. </a:t>
            </a:r>
          </a:p>
          <a:p>
            <a:pPr marL="457200" indent="-457200">
              <a:buAutoNum type="arabicPeriod"/>
            </a:pPr>
            <a:r>
              <a:rPr lang="sv-SE" b="1" dirty="0">
                <a:latin typeface="Calibri" panose="020F0502020204030204" pitchFamily="34" charset="0"/>
              </a:rPr>
              <a:t>Anmälningstidens utgång</a:t>
            </a:r>
          </a:p>
          <a:p>
            <a:pPr marL="457200" indent="-457200">
              <a:buAutoNum type="arabicPeriod"/>
            </a:pPr>
            <a:r>
              <a:rPr lang="sv-SE" dirty="0">
                <a:latin typeface="Calibri" panose="020F0502020204030204" pitchFamily="34" charset="0"/>
              </a:rPr>
              <a:t>Uttagning och publicering av deltagarlistor</a:t>
            </a:r>
          </a:p>
          <a:p>
            <a:pPr marL="457200" indent="-457200">
              <a:buAutoNum type="arabicPeriod"/>
            </a:pPr>
            <a:r>
              <a:rPr lang="sv-SE" dirty="0">
                <a:latin typeface="Calibri" panose="020F0502020204030204" pitchFamily="34" charset="0"/>
              </a:rPr>
              <a:t>Registreringsperiod – anmälningsavgiften betalas vid registrering</a:t>
            </a:r>
          </a:p>
          <a:p>
            <a:pPr marL="457200" indent="-457200">
              <a:buAutoNum type="arabicPeriod"/>
            </a:pPr>
            <a:r>
              <a:rPr lang="sv-SE" b="1" dirty="0">
                <a:latin typeface="Calibri" panose="020F0502020204030204" pitchFamily="34" charset="0"/>
              </a:rPr>
              <a:t>Registreringstidens utgång (12.00 tre </a:t>
            </a:r>
            <a:r>
              <a:rPr lang="sv-SE" b="1" dirty="0" err="1">
                <a:latin typeface="Calibri" panose="020F0502020204030204" pitchFamily="34" charset="0"/>
              </a:rPr>
              <a:t>dgr</a:t>
            </a:r>
            <a:r>
              <a:rPr lang="sv-SE" b="1" dirty="0">
                <a:latin typeface="Calibri" panose="020F0502020204030204" pitchFamily="34" charset="0"/>
              </a:rPr>
              <a:t> före)</a:t>
            </a:r>
          </a:p>
          <a:p>
            <a:pPr marL="457200" indent="-457200">
              <a:buAutoNum type="arabicPeriod"/>
            </a:pPr>
            <a:r>
              <a:rPr lang="sv-SE" dirty="0">
                <a:latin typeface="Calibri" panose="020F0502020204030204" pitchFamily="34" charset="0"/>
              </a:rPr>
              <a:t>TD fyller tävlingarna med reserver (1.Elit - 2.div 2)</a:t>
            </a:r>
          </a:p>
          <a:p>
            <a:pPr marL="457200" indent="-457200">
              <a:buAutoNum type="arabicPeriod"/>
            </a:pPr>
            <a:r>
              <a:rPr lang="sv-SE" dirty="0">
                <a:latin typeface="Calibri" panose="020F0502020204030204" pitchFamily="34" charset="0"/>
              </a:rPr>
              <a:t>Startlistan publiceras 20.00 två dagar före tävlingsstart</a:t>
            </a:r>
          </a:p>
          <a:p>
            <a:pPr marL="457200" indent="-457200">
              <a:buAutoNum type="arabicPeriod"/>
            </a:pPr>
            <a:r>
              <a:rPr lang="sv-SE" b="1" dirty="0">
                <a:latin typeface="Calibri" panose="020F0502020204030204" pitchFamily="34" charset="0"/>
              </a:rPr>
              <a:t>Start</a:t>
            </a:r>
          </a:p>
          <a:p>
            <a:pPr marL="457200" indent="-457200">
              <a:buAutoNum type="arabicPeriod"/>
            </a:pPr>
            <a:r>
              <a:rPr lang="sv-SE" dirty="0">
                <a:latin typeface="Calibri" panose="020F0502020204030204" pitchFamily="34" charset="0"/>
              </a:rPr>
              <a:t>Återbud kan ske efter punkt 3 ända fram till start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01965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de3d351-442f-45e8-9f20-2accb44bc8d8" xsi:nil="true"/>
    <lcf76f155ced4ddcb4097134ff3c332f xmlns="458c9ae4-b654-426d-a368-bec454949e1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4ED85217E7DCE4CB8C3F589BFCA583C" ma:contentTypeVersion="12" ma:contentTypeDescription="Skapa ett nytt dokument." ma:contentTypeScope="" ma:versionID="c969e1bd54adca23a9f96217b4d62301">
  <xsd:schema xmlns:xsd="http://www.w3.org/2001/XMLSchema" xmlns:xs="http://www.w3.org/2001/XMLSchema" xmlns:p="http://schemas.microsoft.com/office/2006/metadata/properties" xmlns:ns2="458c9ae4-b654-426d-a368-bec454949e16" xmlns:ns3="ade3d351-442f-45e8-9f20-2accb44bc8d8" targetNamespace="http://schemas.microsoft.com/office/2006/metadata/properties" ma:root="true" ma:fieldsID="666317894b6e2176d3e1dfe6a7267ec3" ns2:_="" ns3:_="">
    <xsd:import namespace="458c9ae4-b654-426d-a368-bec454949e16"/>
    <xsd:import namespace="ade3d351-442f-45e8-9f20-2accb44bc8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8c9ae4-b654-426d-a368-bec454949e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Bildmarkeringar" ma:readOnly="false" ma:fieldId="{5cf76f15-5ced-4ddc-b409-7134ff3c332f}" ma:taxonomyMulti="true" ma:sspId="4162d97b-e04a-4457-95e0-f83c04c968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e3d351-442f-45e8-9f20-2accb44bc8d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2c2ae48-1182-4c1a-b7f7-fcc31e82ef53}" ma:internalName="TaxCatchAll" ma:showField="CatchAllData" ma:web="ade3d351-442f-45e8-9f20-2accb44bc8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F3644B7-A97E-4CA9-B14C-8C9FDCE1CCF6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d1786432-9ff0-465c-a8a8-4951273d68d8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1a1a70b4-5087-46aa-b0b2-1a56de4b6cde"/>
    <ds:schemaRef ds:uri="ade3d351-442f-45e8-9f20-2accb44bc8d8"/>
    <ds:schemaRef ds:uri="458c9ae4-b654-426d-a368-bec454949e16"/>
  </ds:schemaRefs>
</ds:datastoreItem>
</file>

<file path=customXml/itemProps2.xml><?xml version="1.0" encoding="utf-8"?>
<ds:datastoreItem xmlns:ds="http://schemas.openxmlformats.org/officeDocument/2006/customXml" ds:itemID="{3DF816BA-4548-44A1-B258-D0AB53F743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50BD5D-9F91-472C-8BE2-05B38537F1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58c9ae4-b654-426d-a368-bec454949e16"/>
    <ds:schemaRef ds:uri="ade3d351-442f-45e8-9f20-2accb44bc8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5029</TotalTime>
  <Words>1259</Words>
  <Application>Microsoft Office PowerPoint</Application>
  <PresentationFormat>Bredbild</PresentationFormat>
  <Paragraphs>143</Paragraphs>
  <Slides>28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Office-tema</vt:lpstr>
      <vt:lpstr>TD:s uppgifter</vt:lpstr>
      <vt:lpstr>Regelverk</vt:lpstr>
      <vt:lpstr>För fullständig information</vt:lpstr>
      <vt:lpstr>Tillgänglighet</vt:lpstr>
      <vt:lpstr>Organisation</vt:lpstr>
      <vt:lpstr>Ekonomi och priser</vt:lpstr>
      <vt:lpstr>GIT Tävling och GIT</vt:lpstr>
      <vt:lpstr>Anmälan för spelare</vt:lpstr>
      <vt:lpstr>Viktiga hållpunkter</vt:lpstr>
      <vt:lpstr>Deltagarlistor och byten av spelplats</vt:lpstr>
      <vt:lpstr>Registrering</vt:lpstr>
      <vt:lpstr>Administrering av reserver och efteranmälan</vt:lpstr>
      <vt:lpstr>Lottning och startlista</vt:lpstr>
      <vt:lpstr>Lottning – Svenska Juniortouren div 3</vt:lpstr>
      <vt:lpstr>Uppgifter – Långt före</vt:lpstr>
      <vt:lpstr>Uppgifter – före anmälningstidens utgång</vt:lpstr>
      <vt:lpstr>Uppgifter – före registreringstidens utgång</vt:lpstr>
      <vt:lpstr>Uppgifter – direkt efter reg. tidens utgång</vt:lpstr>
      <vt:lpstr>Uppgifter – dagarna innan</vt:lpstr>
      <vt:lpstr>Uppgifter – dagarna innan</vt:lpstr>
      <vt:lpstr>Uppgifter - inspelsdagen</vt:lpstr>
      <vt:lpstr>Uppgifter - tävlingsdagarna</vt:lpstr>
      <vt:lpstr>Uppgifter – sista tävlingsdagen</vt:lpstr>
      <vt:lpstr>Uppgifter - efter tävling</vt:lpstr>
      <vt:lpstr>Frågor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Regelverk</dc:title>
  <dc:creator>Magnus Grankvist</dc:creator>
  <cp:lastModifiedBy>Susanne Persson (Golf)</cp:lastModifiedBy>
  <cp:revision>46</cp:revision>
  <dcterms:created xsi:type="dcterms:W3CDTF">2015-03-23T15:22:56Z</dcterms:created>
  <dcterms:modified xsi:type="dcterms:W3CDTF">2026-04-14T09:40:23Z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0x01010024ED85217E7DCE4CB8C3F589BFCA583C</vt:lpwstr>
  </property>
  <property fmtid="{D5CDD505-2E9C-101B-9397-08002B2CF9AE}" pid="3" name="AuthorIds_UIVersion_2560">
    <vt:lpwstr>99</vt:lpwstr>
  </property>
  <property fmtid="{D5CDD505-2E9C-101B-9397-08002B2CF9AE}" pid="4" name="AuthorIds_UIVersion_3584">
    <vt:lpwstr>68</vt:lpwstr>
  </property>
  <property fmtid="{D5CDD505-2E9C-101B-9397-08002B2CF9AE}" pid="5" name="MediaServiceImageTags">
    <vt:lpwstr/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MigrationWizIdVersion">
    <vt:lpwstr>61948a99-2add-431b-bbdf-0ac594a584ff-638803217880000000</vt:lpwstr>
  </property>
  <property fmtid="{D5CDD505-2E9C-101B-9397-08002B2CF9AE}" pid="11" name="TriggerFlowInfo">
    <vt:lpwstr/>
  </property>
  <property fmtid="{D5CDD505-2E9C-101B-9397-08002B2CF9AE}" pid="12" name="xd_Signature">
    <vt:bool>false</vt:bool>
  </property>
  <property fmtid="{D5CDD505-2E9C-101B-9397-08002B2CF9AE}" pid="13" name="MigrationWizId">
    <vt:lpwstr>61948a99-2add-431b-bbdf-0ac594a584ff</vt:lpwstr>
  </property>
</Properties>
</file>